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859" r:id="rId3"/>
    <p:sldId id="1017" r:id="rId4"/>
    <p:sldId id="1018" r:id="rId5"/>
    <p:sldId id="1035" r:id="rId6"/>
    <p:sldId id="1020" r:id="rId7"/>
    <p:sldId id="1036" r:id="rId8"/>
    <p:sldId id="1022" r:id="rId9"/>
    <p:sldId id="1037" r:id="rId10"/>
    <p:sldId id="1024" r:id="rId11"/>
    <p:sldId id="1038" r:id="rId12"/>
    <p:sldId id="1041" r:id="rId13"/>
    <p:sldId id="1042" r:id="rId14"/>
    <p:sldId id="1043" r:id="rId15"/>
    <p:sldId id="1044" r:id="rId16"/>
    <p:sldId id="1045" r:id="rId17"/>
    <p:sldId id="1046" r:id="rId18"/>
    <p:sldId id="1039" r:id="rId19"/>
    <p:sldId id="1040" r:id="rId20"/>
    <p:sldId id="1047" r:id="rId2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notesMaster" Target="notesMasters/notesMaster1.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4" name="文本框 3"/>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3.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15.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8.png"/><Relationship Id="rId2" Type="http://schemas.openxmlformats.org/officeDocument/2006/relationships/image" Target="../media/image11.png"/><Relationship Id="rId1"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13.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0.png"/></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1.png"/><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3.png"/><Relationship Id="rId2" Type="http://schemas.openxmlformats.org/officeDocument/2006/relationships/image" Target="../media/image13.png"/><Relationship Id="rId1"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第二章   机械振动</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latin typeface="+mn-lt"/>
                <a:ea typeface="微软雅黑" panose="020B0503020204020204" pitchFamily="34" charset="-122"/>
                <a:cs typeface="微软雅黑" panose="020B0503020204020204" pitchFamily="34" charset="-122"/>
              </a:rPr>
              <a:t>3</a:t>
            </a:r>
            <a:r>
              <a:rPr lang="en-US" altLang="zh-CN" sz="4800" b="0" smtClean="0">
                <a:solidFill>
                  <a:srgbClr val="000000"/>
                </a:solidFill>
                <a:latin typeface="+mn-lt"/>
                <a:ea typeface="微软雅黑" panose="020B0503020204020204" pitchFamily="34" charset="-122"/>
                <a:cs typeface="微软雅黑" panose="020B0503020204020204" pitchFamily="34" charset="-122"/>
              </a:rPr>
              <a:t>. </a:t>
            </a:r>
            <a:r>
              <a:rPr lang="zh-CN" altLang="en-US" sz="4800" b="0" smtClean="0">
                <a:solidFill>
                  <a:srgbClr val="000000"/>
                </a:solidFill>
                <a:latin typeface="+mn-lt"/>
                <a:ea typeface="微软雅黑" panose="020B0503020204020204" pitchFamily="34" charset="-122"/>
                <a:cs typeface="微软雅黑" panose="020B0503020204020204" pitchFamily="34" charset="-122"/>
              </a:rPr>
              <a:t>简谐运动</a:t>
            </a:r>
            <a:r>
              <a:rPr lang="zh-CN" altLang="en-US" sz="4800" b="0">
                <a:solidFill>
                  <a:srgbClr val="000000"/>
                </a:solidFill>
                <a:latin typeface="+mn-lt"/>
                <a:ea typeface="微软雅黑" panose="020B0503020204020204" pitchFamily="34" charset="-122"/>
                <a:cs typeface="微软雅黑" panose="020B0503020204020204" pitchFamily="34" charset="-122"/>
              </a:rPr>
              <a:t>的回复力和能量</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两点注意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4008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位置不同，位移就不同，加速度、回复力也不同，但是速度、动能、势能可能相同，也可能不同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4008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水平弹簧振子和竖直弹簧振子的能量特点是不同的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水平弹簧振子是动能和弹性势能间的转化，竖直弹簧振子是动能、弹性势能和重力势能间的转化</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91680;FounderCES"/>
          <p:cNvPicPr/>
          <p:nvPr/>
        </p:nvPicPr>
        <p:blipFill>
          <a:blip r:embed="rId1"/>
          <a:stretch>
            <a:fillRect/>
          </a:stretch>
        </p:blipFill>
        <p:spPr>
          <a:xfrm>
            <a:off x="358412" y="917051"/>
            <a:ext cx="994484" cy="320124"/>
          </a:xfrm>
          <a:prstGeom prst="rect">
            <a:avLst/>
          </a:prstGeom>
        </p:spPr>
      </p:pic>
      <p:pic>
        <p:nvPicPr>
          <p:cNvPr id="7" name="24答案.eps" descr="id:2147491701;FounderCES"/>
          <p:cNvPicPr/>
          <p:nvPr/>
        </p:nvPicPr>
        <p:blipFill>
          <a:blip r:embed="rId2"/>
          <a:stretch>
            <a:fillRect/>
          </a:stretch>
        </p:blipFill>
        <p:spPr>
          <a:xfrm>
            <a:off x="427385" y="6057766"/>
            <a:ext cx="840740" cy="299720"/>
          </a:xfrm>
          <a:prstGeom prst="rect">
            <a:avLst/>
          </a:prstGeom>
        </p:spPr>
      </p:pic>
      <p:sp>
        <p:nvSpPr>
          <p:cNvPr id="4" name="内容占位符 3"/>
          <p:cNvSpPr>
            <a:spLocks noGrp="1"/>
          </p:cNvSpPr>
          <p:nvPr>
            <p:ph idx="1"/>
          </p:nvPr>
        </p:nvSpPr>
        <p:spPr>
          <a:xfrm>
            <a:off x="360854" y="764704"/>
            <a:ext cx="11485848" cy="5078313"/>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图所示是弹簧振子做简谐运动的振动图像，根据图像，下列判断正确的是</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系统的动能不断增大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势能不断减小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振动物体的位移增大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速度增大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振动物体的回复力先减小再增大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加速度的方向一直沿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轴正方向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时刻振动物体的动能、速度都</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414686" y="5877272"/>
            <a:ext cx="407484" cy="646331"/>
          </a:xfrm>
          <a:prstGeom prst="rect">
            <a:avLst/>
          </a:prstGeom>
        </p:spPr>
        <p:txBody>
          <a:bodyPr wrap="none">
            <a:spAutoFit/>
          </a:bodyPr>
          <a:lstStyle/>
          <a:p>
            <a:pPr algn="just">
              <a:lnSpc>
                <a:spcPct val="150000"/>
              </a:lnSpc>
              <a:spcAft>
                <a:spcPts val="0"/>
              </a:spcAft>
              <a:tabLst>
                <a:tab pos="6301105" algn="l"/>
              </a:tabLst>
            </a:pPr>
            <a:r>
              <a:rPr lang="en-US" altLang="zh-CN" sz="2400">
                <a:solidFill>
                  <a:srgbClr val="000000"/>
                </a:solidFill>
                <a:cs typeface="Times New Roman" panose="02020603050405020304" pitchFamily="18" charset="0"/>
              </a:rPr>
              <a:t>A</a:t>
            </a:r>
            <a:endParaRPr lang="zh-CN" altLang="zh-CN" sz="1200">
              <a:solidFill>
                <a:srgbClr val="000000"/>
              </a:solidFill>
              <a:cs typeface="Times New Roman" panose="02020603050405020304" pitchFamily="18" charset="0"/>
            </a:endParaRPr>
          </a:p>
        </p:txBody>
      </p:sp>
      <p:pic>
        <p:nvPicPr>
          <p:cNvPr id="6" name="wld545.jpg" descr="id:2147491799;FounderCES"/>
          <p:cNvPicPr/>
          <p:nvPr/>
        </p:nvPicPr>
        <p:blipFill>
          <a:blip r:embed="rId3"/>
          <a:stretch>
            <a:fillRect/>
          </a:stretch>
        </p:blipFill>
        <p:spPr>
          <a:xfrm>
            <a:off x="4150990" y="1453470"/>
            <a:ext cx="3268980" cy="18503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91694;FounderCES"/>
          <p:cNvPicPr/>
          <p:nvPr/>
        </p:nvPicPr>
        <p:blipFill>
          <a:blip r:embed="rId1"/>
          <a:stretch>
            <a:fillRect/>
          </a:stretch>
        </p:blipFill>
        <p:spPr>
          <a:xfrm>
            <a:off x="406574" y="948222"/>
            <a:ext cx="764309" cy="272473"/>
          </a:xfrm>
          <a:prstGeom prst="rect">
            <a:avLst/>
          </a:prstGeom>
        </p:spPr>
      </p:pic>
      <p:sp>
        <p:nvSpPr>
          <p:cNvPr id="6" name="内容占位符 5"/>
          <p:cNvSpPr>
            <a:spLocks noGrp="1"/>
          </p:cNvSpPr>
          <p:nvPr>
            <p:ph idx="1"/>
          </p:nvPr>
        </p:nvSpPr>
        <p:spPr>
          <a:xfrm>
            <a:off x="360854" y="764704"/>
            <a:ext cx="11485848" cy="2792239"/>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振动物体向平衡位置运动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系统的动能不断增大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势能不断减小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振动物体的位移先增大再减小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所以回复力先增大再减小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加速度的方向一直沿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轴正方向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时刻振动物体的位移相同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即位于同一位置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其速度等大反向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但动能相同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4" name="wld545.jpg" descr="id:2147491799;FounderCES"/>
          <p:cNvPicPr/>
          <p:nvPr/>
        </p:nvPicPr>
        <p:blipFill>
          <a:blip r:embed="rId2"/>
          <a:stretch>
            <a:fillRect/>
          </a:stretch>
        </p:blipFill>
        <p:spPr>
          <a:xfrm>
            <a:off x="3862958" y="3356992"/>
            <a:ext cx="3744416" cy="216024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3693319"/>
          </a:xfrm>
          <a:solidFill>
            <a:srgbClr val="E3F2E7"/>
          </a:solidFill>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各物理量变化的</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思路</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en-US" altLang="zh-CN" sz="1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1105" algn="l"/>
              </a:tabLs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2066925" hangingPunct="0">
              <a:spcAft>
                <a:spcPts val="0"/>
              </a:spcAft>
            </a:pP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1"/>
          <a:stretch>
            <a:fillRect/>
          </a:stretch>
        </p:blipFill>
        <p:spPr>
          <a:xfrm>
            <a:off x="402382" y="793745"/>
            <a:ext cx="1844833" cy="473135"/>
          </a:xfrm>
          <a:prstGeom prst="rect">
            <a:avLst/>
          </a:prstGeom>
        </p:spPr>
      </p:pic>
      <p:graphicFrame>
        <p:nvGraphicFramePr>
          <p:cNvPr id="3" name="表格 2"/>
          <p:cNvGraphicFramePr>
            <a:graphicFrameLocks noGrp="1"/>
          </p:cNvGraphicFramePr>
          <p:nvPr/>
        </p:nvGraphicFramePr>
        <p:xfrm>
          <a:off x="411514" y="1477888"/>
          <a:ext cx="11372324" cy="2743200"/>
        </p:xfrm>
        <a:graphic>
          <a:graphicData uri="http://schemas.openxmlformats.org/drawingml/2006/table">
            <a:tbl>
              <a:tblPr firstRow="1" firstCol="1" bandRow="1"/>
              <a:tblGrid>
                <a:gridCol w="2164578"/>
                <a:gridCol w="4470036"/>
                <a:gridCol w="4737710"/>
              </a:tblGrid>
              <a:tr h="0">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被判断物理量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判断对象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动能</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速率大小</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振动图像上某点切线的斜率大小</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斜率大速率大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斜率小速率小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位移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图线上的点离</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轴的远近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远大近小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回复力</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振动物体的位移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回复力与位移成正比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方向相反</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61330" y="4843282"/>
            <a:ext cx="648072" cy="600164"/>
          </a:xfrm>
          <a:prstGeom prst="rect">
            <a:avLst/>
          </a:prstGeom>
          <a:solidFill>
            <a:srgbClr val="FFFF00"/>
          </a:solidFill>
        </p:spPr>
        <p:txBody>
          <a:bodyPr wrap="square">
            <a:spAutoFit/>
          </a:bodyPr>
          <a:lstStyle/>
          <a:p>
            <a:endParaRPr lang="zh-CN" altLang="en-US" sz="3300"/>
          </a:p>
        </p:txBody>
      </p:sp>
      <p:sp>
        <p:nvSpPr>
          <p:cNvPr id="5" name="矩形 4"/>
          <p:cNvSpPr/>
          <p:nvPr/>
        </p:nvSpPr>
        <p:spPr>
          <a:xfrm>
            <a:off x="11274209" y="4181018"/>
            <a:ext cx="598372" cy="400110"/>
          </a:xfrm>
          <a:prstGeom prst="rect">
            <a:avLst/>
          </a:prstGeom>
          <a:solidFill>
            <a:srgbClr val="FFFF00"/>
          </a:solidFill>
        </p:spPr>
        <p:txBody>
          <a:bodyPr wrap="square">
            <a:spAutoFit/>
          </a:bodyPr>
          <a:lstStyle/>
          <a:p>
            <a:endParaRPr lang="zh-CN" altLang="en-US" sz="2000"/>
          </a:p>
        </p:txBody>
      </p:sp>
      <p:pic>
        <p:nvPicPr>
          <p:cNvPr id="3" name="图片 2"/>
          <p:cNvPicPr>
            <a:picLocks noChangeAspect="1"/>
          </p:cNvPicPr>
          <p:nvPr/>
        </p:nvPicPr>
        <p:blipFill>
          <a:blip r:embed="rId1"/>
          <a:stretch>
            <a:fillRect/>
          </a:stretch>
        </p:blipFill>
        <p:spPr>
          <a:xfrm>
            <a:off x="353616" y="908720"/>
            <a:ext cx="968680" cy="342148"/>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64704"/>
                <a:ext cx="11485848" cy="4778937"/>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简谐运动</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的判定</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判断一个振动为简谐运动的方法——根据简谐运动的特征进行判断，由此可总结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通过对位移的分析，列出位移—时间表达式，看位移—时间图像</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是否满足正弦规律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来判断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对物体进行受力分析，求解物体在振动方向上的合力，看物体所受到的回复力</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是否满足</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进行判断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根据运动学知识，分析求解振动物体的加速度，利用简谐运动的运动学特征</a:t>
                </a:r>
                <a:r>
                  <a:rPr lang="en-US" altLang="zh-CN" b="1" i="1">
                    <a:solidFill>
                      <a:srgbClr val="000000"/>
                    </a:solidFill>
                    <a:latin typeface="Times New Roman" panose="02020603050405020304" pitchFamily="18" charset="0"/>
                    <a:ea typeface="宋体" panose="02010600030101010101" pitchFamily="2" charset="-122"/>
                  </a:rPr>
                  <a:t>a</a:t>
                </a:r>
                <a:r>
                  <a:rPr lang="zh-CN" altLang="zh-CN" b="1">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i="1">
                    <a:solidFill>
                      <a:srgbClr val="000000"/>
                    </a:solidFill>
                    <a:latin typeface="Times New Roman" panose="02020603050405020304" pitchFamily="18" charset="0"/>
                    <a:ea typeface="宋体" panose="02010600030101010101" pitchFamily="2" charset="-122"/>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进行判断</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64704"/>
                <a:ext cx="11485848" cy="4778937"/>
              </a:xfrm>
              <a:blipFill rotWithShape="1">
                <a:blip r:embed="rId2"/>
                <a:stretch>
                  <a:fillRect l="-2" t="-3" r="1" b="2"/>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2.eps" descr="id:2147491708;FounderCES"/>
          <p:cNvPicPr/>
          <p:nvPr/>
        </p:nvPicPr>
        <p:blipFill>
          <a:blip r:embed="rId1"/>
          <a:stretch>
            <a:fillRect/>
          </a:stretch>
        </p:blipFill>
        <p:spPr>
          <a:xfrm>
            <a:off x="375220" y="947359"/>
            <a:ext cx="904076" cy="291022"/>
          </a:xfrm>
          <a:prstGeom prst="rect">
            <a:avLst/>
          </a:prstGeom>
        </p:spPr>
      </p:pic>
      <p:pic>
        <p:nvPicPr>
          <p:cNvPr id="8" name="24答案.eps" descr="id:2147491722;FounderCES"/>
          <p:cNvPicPr/>
          <p:nvPr/>
        </p:nvPicPr>
        <p:blipFill>
          <a:blip r:embed="rId2"/>
          <a:stretch>
            <a:fillRect/>
          </a:stretch>
        </p:blipFill>
        <p:spPr>
          <a:xfrm>
            <a:off x="484859" y="2018130"/>
            <a:ext cx="840740" cy="299720"/>
          </a:xfrm>
          <a:prstGeom prst="rect">
            <a:avLst/>
          </a:prstGeom>
        </p:spPr>
      </p:pic>
      <p:sp>
        <p:nvSpPr>
          <p:cNvPr id="3" name="内容占位符 2"/>
          <p:cNvSpPr>
            <a:spLocks noGrp="1"/>
          </p:cNvSpPr>
          <p:nvPr>
            <p:ph idx="1"/>
          </p:nvPr>
        </p:nvSpPr>
        <p:spPr>
          <a:xfrm>
            <a:off x="360854" y="764704"/>
            <a:ext cx="11485848" cy="1200329"/>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质点以角速度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的匀速圆周运动，如图所示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请分析论证小球在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方向上的分运动是否符合简谐运动的特征</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558702" y="1844824"/>
            <a:ext cx="1112805" cy="646331"/>
          </a:xfrm>
          <a:prstGeom prst="rect">
            <a:avLst/>
          </a:prstGeom>
        </p:spPr>
        <p:txBody>
          <a:bodyPr wrap="none">
            <a:spAutoFit/>
          </a:bodyPr>
          <a:lstStyle/>
          <a:p>
            <a:pPr algn="just">
              <a:lnSpc>
                <a:spcPct val="150000"/>
              </a:lnSpc>
              <a:spcAft>
                <a:spcPts val="0"/>
              </a:spcAft>
              <a:tabLst>
                <a:tab pos="6301105" algn="l"/>
              </a:tabLst>
            </a:pPr>
            <a:r>
              <a:rPr lang="zh-CN" altLang="zh-CN" sz="2400">
                <a:solidFill>
                  <a:srgbClr val="000000"/>
                </a:solidFill>
                <a:ea typeface="楷体" panose="02010609060101010101" pitchFamily="49" charset="-122"/>
                <a:cs typeface="Times New Roman" panose="02020603050405020304" pitchFamily="18" charset="0"/>
              </a:rPr>
              <a:t>见解析</a:t>
            </a:r>
            <a:endParaRPr lang="zh-CN" altLang="zh-CN" sz="1200">
              <a:solidFill>
                <a:srgbClr val="000000"/>
              </a:solidFill>
              <a:cs typeface="Times New Roman" panose="02020603050405020304" pitchFamily="18" charset="0"/>
            </a:endParaRPr>
          </a:p>
        </p:txBody>
      </p:sp>
      <p:pic>
        <p:nvPicPr>
          <p:cNvPr id="10" name="wld546.jpg" descr="id:2147491849;FounderCES"/>
          <p:cNvPicPr/>
          <p:nvPr/>
        </p:nvPicPr>
        <p:blipFill>
          <a:blip r:embed="rId3"/>
          <a:stretch>
            <a:fillRect/>
          </a:stretch>
        </p:blipFill>
        <p:spPr>
          <a:xfrm>
            <a:off x="3989674" y="2296284"/>
            <a:ext cx="3795395" cy="3561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解析.eps" descr="id:2147491694;FounderCES"/>
          <p:cNvPicPr/>
          <p:nvPr/>
        </p:nvPicPr>
        <p:blipFill>
          <a:blip r:embed="rId1"/>
          <a:stretch>
            <a:fillRect/>
          </a:stretch>
        </p:blipFill>
        <p:spPr>
          <a:xfrm>
            <a:off x="406574" y="948222"/>
            <a:ext cx="764309" cy="272473"/>
          </a:xfrm>
          <a:prstGeom prst="rect">
            <a:avLst/>
          </a:prstGeom>
        </p:spPr>
      </p:pic>
      <p:sp>
        <p:nvSpPr>
          <p:cNvPr id="3" name="内容占位符 2"/>
          <p:cNvSpPr>
            <a:spLocks noGrp="1"/>
          </p:cNvSpPr>
          <p:nvPr>
            <p:ph idx="1"/>
          </p:nvPr>
        </p:nvSpPr>
        <p:spPr>
          <a:xfrm>
            <a:off x="360854" y="692696"/>
            <a:ext cx="11485848" cy="2862322"/>
          </a:xfrm>
        </p:spPr>
        <p:txBody>
          <a:bodyPr/>
          <a:lstStyle/>
          <a:p>
            <a:pPr algn="dist" hangingPunct="0">
              <a:spcAft>
                <a:spcPts val="0"/>
              </a:spcAft>
              <a:tabLst>
                <a:tab pos="630110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质点</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点运动到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点将速度分解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如答图所示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方向上经过平衡位置</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点速度沿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方向的分量为</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1105" algn="l"/>
              </a:tabLst>
            </a:pPr>
            <a:r>
              <a:rPr lang="en-US" altLang="zh-CN"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方向的投影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点加速度沿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方向的分量为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Rω</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由牛顿第二定律可得</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mRω</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联立可得</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对于匀速圆周运动是不变的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说明小球在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方向上的分运动是简谐运动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wld546a.jpg" descr="id:2147491863;FounderCES"/>
          <p:cNvPicPr/>
          <p:nvPr/>
        </p:nvPicPr>
        <p:blipFill>
          <a:blip r:embed="rId2"/>
          <a:stretch>
            <a:fillRect/>
          </a:stretch>
        </p:blipFill>
        <p:spPr>
          <a:xfrm>
            <a:off x="4006974" y="3564234"/>
            <a:ext cx="3168352" cy="2745086"/>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00235"/>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简谐运动</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与力学的综合问题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物体做简谐运动时，其运动的加速度大小、方向时刻在变化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在分析物体的受力情况时，先要判断出加速度的方向，再根据牛顿第二定律分析出所要求的力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对于连接体问题，可以先利用整体法求出加速度，再根据隔离法求相互作用力；也可以先利用相互作用力求出加速度，再利用整体法求合外力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时要特别注意简谐运动的对称性，即关于平衡位置对称的两点加速度大小相等，灵活运用这一特点来帮助分析问题</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3.eps" descr="id:2147491877;FounderCES"/>
          <p:cNvPicPr/>
          <p:nvPr/>
        </p:nvPicPr>
        <p:blipFill>
          <a:blip r:embed="rId1"/>
          <a:stretch>
            <a:fillRect/>
          </a:stretch>
        </p:blipFill>
        <p:spPr>
          <a:xfrm>
            <a:off x="402878" y="925972"/>
            <a:ext cx="939800" cy="3302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360296"/>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放置在质量为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与弹簧相连，它们一起在光滑水平面上做简谐运动，振动过程中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之间无相对运动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设弹簧的劲度系数为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，当物体离开平衡位置的位移为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间摩擦力的大小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360296"/>
              </a:xfrm>
              <a:blipFill rotWithShape="1">
                <a:blip r:embed="rId1"/>
                <a:stretch>
                  <a:fillRect l="-2" t="-14" r="1" b="9"/>
                </a:stretch>
              </a:blipFill>
            </p:spPr>
            <p:txBody>
              <a:bodyPr/>
              <a:lstStyle/>
              <a:p>
                <a:r>
                  <a:rPr lang="zh-CN" altLang="en-US">
                    <a:noFill/>
                  </a:rPr>
                  <a:t> </a:t>
                </a:r>
              </a:p>
            </p:txBody>
          </p:sp>
        </mc:Fallback>
      </mc:AlternateContent>
      <p:pic>
        <p:nvPicPr>
          <p:cNvPr id="4" name="24典例3.eps" descr="id:2147491884;FounderCES"/>
          <p:cNvPicPr/>
          <p:nvPr/>
        </p:nvPicPr>
        <p:blipFill>
          <a:blip r:embed="rId2"/>
          <a:stretch>
            <a:fillRect/>
          </a:stretch>
        </p:blipFill>
        <p:spPr>
          <a:xfrm>
            <a:off x="351191" y="908720"/>
            <a:ext cx="1069340" cy="344170"/>
          </a:xfrm>
          <a:prstGeom prst="rect">
            <a:avLst/>
          </a:prstGeom>
        </p:spPr>
      </p:pic>
      <p:pic>
        <p:nvPicPr>
          <p:cNvPr id="5" name="hjqw13n.jpg" descr="id:2147491891;FounderCES"/>
          <p:cNvPicPr/>
          <p:nvPr/>
        </p:nvPicPr>
        <p:blipFill>
          <a:blip r:embed="rId3"/>
          <a:stretch>
            <a:fillRect/>
          </a:stretch>
        </p:blipFill>
        <p:spPr>
          <a:xfrm>
            <a:off x="4799062" y="2636912"/>
            <a:ext cx="3061970" cy="1810385"/>
          </a:xfrm>
          <a:prstGeom prst="rect">
            <a:avLst/>
          </a:prstGeom>
        </p:spPr>
      </p:pic>
      <p:pic>
        <p:nvPicPr>
          <p:cNvPr id="6" name="24答案.eps" descr="id:2147491905;FounderCES"/>
          <p:cNvPicPr/>
          <p:nvPr/>
        </p:nvPicPr>
        <p:blipFill>
          <a:blip r:embed="rId4"/>
          <a:stretch>
            <a:fillRect/>
          </a:stretch>
        </p:blipFill>
        <p:spPr>
          <a:xfrm>
            <a:off x="465491" y="5373216"/>
            <a:ext cx="840740" cy="299720"/>
          </a:xfrm>
          <a:prstGeom prst="rect">
            <a:avLst/>
          </a:prstGeom>
        </p:spPr>
      </p:pic>
      <p:sp>
        <p:nvSpPr>
          <p:cNvPr id="2" name="矩形 1"/>
          <p:cNvSpPr/>
          <p:nvPr/>
        </p:nvSpPr>
        <p:spPr>
          <a:xfrm>
            <a:off x="1486694" y="5301208"/>
            <a:ext cx="407484" cy="461665"/>
          </a:xfrm>
          <a:prstGeom prst="rect">
            <a:avLst/>
          </a:prstGeom>
        </p:spPr>
        <p:txBody>
          <a:bodyPr wrap="none">
            <a:spAutoFit/>
          </a:bodyPr>
          <a:lstStyle/>
          <a:p>
            <a:r>
              <a:rPr lang="en-US" altLang="zh-CN" sz="2400">
                <a:solidFill>
                  <a:srgbClr val="000000"/>
                </a:solidFill>
              </a:rPr>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2744470"/>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物体离开平衡位置的位移为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回复力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即弹簧弹力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以整体为研究对象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具有相同的加速度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根据牛顿第二定律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x</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为研究对象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产生加速度的力即为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的静摩擦力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由牛顿第二定律可得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2744470"/>
              </a:xfrm>
              <a:blipFill rotWithShape="1">
                <a:blip r:embed="rId1"/>
                <a:stretch>
                  <a:fillRect l="-2" t="-23" r="1" b="23"/>
                </a:stretch>
              </a:blipFill>
            </p:spPr>
            <p:txBody>
              <a:bodyPr/>
              <a:lstStyle/>
              <a:p>
                <a:r>
                  <a:rPr lang="zh-CN" altLang="en-US">
                    <a:noFill/>
                  </a:rPr>
                  <a:t> </a:t>
                </a:r>
              </a:p>
            </p:txBody>
          </p:sp>
        </mc:Fallback>
      </mc:AlternateContent>
      <p:pic>
        <p:nvPicPr>
          <p:cNvPr id="4" name="24解析.eps" descr="id:2147491898;FounderCES"/>
          <p:cNvPicPr/>
          <p:nvPr/>
        </p:nvPicPr>
        <p:blipFill>
          <a:blip r:embed="rId2"/>
          <a:stretch>
            <a:fillRect/>
          </a:stretch>
        </p:blipFill>
        <p:spPr>
          <a:xfrm>
            <a:off x="394323" y="980728"/>
            <a:ext cx="840740" cy="299720"/>
          </a:xfrm>
          <a:prstGeom prst="rect">
            <a:avLst/>
          </a:prstGeom>
        </p:spPr>
      </p:pic>
      <p:pic>
        <p:nvPicPr>
          <p:cNvPr id="5" name="hjqw13n.jpg" descr="id:2147491891;FounderCES"/>
          <p:cNvPicPr/>
          <p:nvPr/>
        </p:nvPicPr>
        <p:blipFill>
          <a:blip r:embed="rId3"/>
          <a:stretch>
            <a:fillRect/>
          </a:stretch>
        </p:blipFill>
        <p:spPr>
          <a:xfrm>
            <a:off x="4150990" y="3645024"/>
            <a:ext cx="3061970" cy="181038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406574" y="1639236"/>
            <a:ext cx="1254116" cy="369395"/>
          </a:xfrm>
          <a:prstGeom prst="rect">
            <a:avLst/>
          </a:prstGeom>
        </p:spPr>
      </p:pic>
      <p:pic>
        <p:nvPicPr>
          <p:cNvPr id="6" name="24知识过.eps" descr="id:2147491630;FounderCES"/>
          <p:cNvPicPr/>
          <p:nvPr/>
        </p:nvPicPr>
        <p:blipFill>
          <a:blip r:embed="rId2"/>
          <a:stretch>
            <a:fillRect/>
          </a:stretch>
        </p:blipFill>
        <p:spPr>
          <a:xfrm>
            <a:off x="2188368" y="804441"/>
            <a:ext cx="7723262" cy="536327"/>
          </a:xfrm>
          <a:prstGeom prst="rect">
            <a:avLst/>
          </a:prstGeom>
        </p:spPr>
      </p:pic>
      <p:sp>
        <p:nvSpPr>
          <p:cNvPr id="3" name="内容占位符 2"/>
          <p:cNvSpPr>
            <a:spLocks noGrp="1"/>
          </p:cNvSpPr>
          <p:nvPr>
            <p:ph idx="1"/>
          </p:nvPr>
        </p:nvSpPr>
        <p:spPr>
          <a:xfrm>
            <a:off x="360854" y="1484784"/>
            <a:ext cx="11485848" cy="3900235"/>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简谐运动</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的回复力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简谐运动的动力学定义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9372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如果质点在运动方向上所受的力与它偏离平衡位置的位移的大小成正比，并且总是指向</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平衡位置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，质点的运动就是简谐运动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回复力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定义：由于力的方向总是指向平衡位置，它的作用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总是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要把物体</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拉回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到平衡位置，所以通常把这个力称为回复力</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08230"/>
          </a:xfrm>
        </p:spPr>
        <p:txBody>
          <a:bodyPr/>
          <a:lstStyle/>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回复力的来源</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复力同向心力一样是按照力的作用效果来命名的，因此回复力可以由某一个力提供，如水平弹簧振子的回复力是弹簧的弹力；也可能是几个力的合力，如竖直悬挂的弹簧振子的回复力是弹簧弹力和重力的合力；还可能是某一力的分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归纳起来，回复力一定等于振动物体在振动方向上所受的合力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分析物体的受力时不能再加上回复力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简谐运动的回复力与位移的关系</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公式</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指的是回复力与位移的比例系数，而不一定是弹簧的劲度系数，系数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由振动系统自身决定</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1130246"/>
          </a:xfrm>
          <a:solidFill>
            <a:srgbClr val="E3F2E7"/>
          </a:solidFill>
        </p:spPr>
        <p:txBody>
          <a:bodyPr/>
          <a:lstStyle/>
          <a:p>
            <a:pPr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故回复力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可见回复力随时间按正弦规律变化</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拓展.eps" descr="id:2147491742;FounderCES"/>
          <p:cNvPicPr/>
          <p:nvPr/>
        </p:nvPicPr>
        <p:blipFill>
          <a:blip r:embed="rId1"/>
          <a:stretch>
            <a:fillRect/>
          </a:stretch>
        </p:blipFill>
        <p:spPr>
          <a:xfrm>
            <a:off x="550590" y="908720"/>
            <a:ext cx="1191895" cy="33274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3192" y="908720"/>
            <a:ext cx="1308841" cy="346592"/>
          </a:xfrm>
          <a:prstGeom prst="rect">
            <a:avLst/>
          </a:prstGeom>
        </p:spPr>
      </p:pic>
      <p:sp>
        <p:nvSpPr>
          <p:cNvPr id="4" name="内容占位符 3"/>
          <p:cNvSpPr>
            <a:spLocks noGrp="1"/>
          </p:cNvSpPr>
          <p:nvPr>
            <p:ph idx="1"/>
          </p:nvPr>
        </p:nvSpPr>
        <p:spPr>
          <a:xfrm>
            <a:off x="360854" y="764704"/>
            <a:ext cx="11485848" cy="2238241"/>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简谐运动</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的能量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定义：指振动系统的机械能，振动的过程就是动能和势能互相转化的过程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在最大位移处，势能最大，动能为零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在平衡位置处，动能最大，势能最小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ldwlbt2.jpg" descr="id:2147491756;FounderCES"/>
          <p:cNvPicPr/>
          <p:nvPr/>
        </p:nvPicPr>
        <p:blipFill>
          <a:blip r:embed="rId2"/>
          <a:stretch>
            <a:fillRect/>
          </a:stretch>
        </p:blipFill>
        <p:spPr>
          <a:xfrm>
            <a:off x="3358902" y="3140968"/>
            <a:ext cx="4321810" cy="157099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62558" y="764704"/>
            <a:ext cx="11485848" cy="3900235"/>
          </a:xfrm>
        </p:spPr>
        <p:txBody>
          <a:bodyPr/>
          <a:lstStyle/>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决定能量大小的因素</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7658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同一振动系统的机械能跟振幅有关，振幅越大，机械能就越大，振动越强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在简谐运动中，振动系统的机械能守恒，所以简谐运动是等幅振动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能量获得</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6705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开始时振动系统的机械能是通过外力做功，由其他形式的能转化成的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7658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注意：做简谐运动的物体经过平衡位置两侧的对称点时，具有相等的动能和相等的势能</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要点破.eps" descr="id:2147491651;FounderCES"/>
          <p:cNvPicPr/>
          <p:nvPr/>
        </p:nvPicPr>
        <p:blipFill>
          <a:blip r:embed="rId1"/>
          <a:stretch>
            <a:fillRect/>
          </a:stretch>
        </p:blipFill>
        <p:spPr>
          <a:xfrm>
            <a:off x="2134766" y="739720"/>
            <a:ext cx="7628890" cy="659130"/>
          </a:xfrm>
          <a:prstGeom prst="rect">
            <a:avLst/>
          </a:prstGeom>
        </p:spPr>
      </p:pic>
      <p:pic>
        <p:nvPicPr>
          <p:cNvPr id="9" name="图片 8"/>
          <p:cNvPicPr>
            <a:picLocks noChangeAspect="1"/>
          </p:cNvPicPr>
          <p:nvPr/>
        </p:nvPicPr>
        <p:blipFill>
          <a:blip r:embed="rId2"/>
          <a:stretch>
            <a:fillRect/>
          </a:stretch>
        </p:blipFill>
        <p:spPr>
          <a:xfrm>
            <a:off x="374259" y="1602023"/>
            <a:ext cx="959793" cy="337706"/>
          </a:xfrm>
          <a:prstGeom prst="rect">
            <a:avLst/>
          </a:prstGeom>
        </p:spPr>
      </p:pic>
      <p:sp>
        <p:nvSpPr>
          <p:cNvPr id="3" name="内容占位符 2"/>
          <p:cNvSpPr>
            <a:spLocks noGrp="1"/>
          </p:cNvSpPr>
          <p:nvPr>
            <p:ph idx="1"/>
          </p:nvPr>
        </p:nvSpPr>
        <p:spPr>
          <a:xfrm>
            <a:off x="360854" y="1412776"/>
            <a:ext cx="11485848" cy="1130246"/>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简谐运动</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过程中各物理量的变化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根据水平弹簧振子如图所示，可分析各个物理量的变化关系如表所示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5" name="hjqw11n.jpg" descr="id:2147491777;FounderCES"/>
          <p:cNvPicPr/>
          <p:nvPr/>
        </p:nvPicPr>
        <p:blipFill>
          <a:blip r:embed="rId3"/>
          <a:stretch>
            <a:fillRect/>
          </a:stretch>
        </p:blipFill>
        <p:spPr>
          <a:xfrm>
            <a:off x="3848947" y="2471267"/>
            <a:ext cx="3398388" cy="1174010"/>
          </a:xfrm>
          <a:prstGeom prst="rect">
            <a:avLst/>
          </a:prstGeom>
        </p:spPr>
      </p:pic>
      <p:graphicFrame>
        <p:nvGraphicFramePr>
          <p:cNvPr id="2" name="表格 1"/>
          <p:cNvGraphicFramePr>
            <a:graphicFrameLocks noGrp="1"/>
          </p:cNvGraphicFramePr>
          <p:nvPr/>
        </p:nvGraphicFramePr>
        <p:xfrm>
          <a:off x="334566" y="3717285"/>
          <a:ext cx="11305540" cy="2743200"/>
        </p:xfrm>
        <a:graphic>
          <a:graphicData uri="http://schemas.openxmlformats.org/drawingml/2006/table">
            <a:tbl>
              <a:tblPr firstRow="1" firstCol="1" bandRow="1"/>
              <a:tblGrid>
                <a:gridCol w="1924154"/>
                <a:gridCol w="1924154"/>
                <a:gridCol w="1924154"/>
                <a:gridCol w="1924154"/>
                <a:gridCol w="1924154"/>
                <a:gridCol w="1684484"/>
              </a:tblGrid>
              <a:tr h="547200">
                <a:tc gridSpan="2">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振子的运动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0"/>
                        </a:spcAft>
                        <a:tabLst>
                          <a:tab pos="6301105" algn="l"/>
                        </a:tabLst>
                      </a:pP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b="1" dirty="0" smtClean="0">
                          <a:solidFill>
                            <a:srgbClr val="000000"/>
                          </a:solidFill>
                          <a:effectLst/>
                          <a:latin typeface="+mn-ea"/>
                          <a:ea typeface="+mn-ea"/>
                          <a:cs typeface="Times New Roman" panose="02020603050405020304" pitchFamily="18" charset="0"/>
                        </a:rPr>
                        <a:t>→</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altLang="zh-CN" sz="2400" b="1" dirty="0" smtClean="0">
                          <a:solidFill>
                            <a:srgbClr val="000000"/>
                          </a:solidFill>
                          <a:effectLst/>
                          <a:latin typeface="+mn-ea"/>
                          <a:ea typeface="+mn-ea"/>
                          <a:cs typeface="Times New Roman" panose="02020603050405020304" pitchFamily="18" charset="0"/>
                        </a:rPr>
                        <a:t>→</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000000"/>
                          </a:solidFill>
                          <a:effectLst/>
                          <a:latin typeface="+mn-ea"/>
                          <a:ea typeface="+mn-ea"/>
                          <a:cs typeface="Times New Roman" panose="02020603050405020304" pitchFamily="18" charset="0"/>
                        </a:rPr>
                        <a:t>→</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altLang="zh-CN" sz="2400" b="1" dirty="0" smtClean="0">
                          <a:solidFill>
                            <a:srgbClr val="000000"/>
                          </a:solidFill>
                          <a:effectLst/>
                          <a:latin typeface="+mn-ea"/>
                          <a:ea typeface="+mn-ea"/>
                          <a:cs typeface="Times New Roman" panose="02020603050405020304" pitchFamily="18" charset="0"/>
                        </a:rPr>
                        <a:t>→</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47200">
                <a:tc rowSpan="2">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位移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47200">
                <a:tc vMerge="1">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大小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47200">
                <a:tc rowSpan="2">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回复力</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47200">
                <a:tc vMerge="1">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大小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836712"/>
          <a:ext cx="11449272" cy="4389120"/>
        </p:xfrm>
        <a:graphic>
          <a:graphicData uri="http://schemas.openxmlformats.org/drawingml/2006/table">
            <a:tbl>
              <a:tblPr firstRow="1" firstCol="1" bandRow="1"/>
              <a:tblGrid>
                <a:gridCol w="1948666"/>
                <a:gridCol w="1948666"/>
                <a:gridCol w="1948666"/>
                <a:gridCol w="1948666"/>
                <a:gridCol w="1948666"/>
                <a:gridCol w="1705942"/>
              </a:tblGrid>
              <a:tr h="0">
                <a:tc gridSpan="2">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振子的运动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0"/>
                        </a:spcAft>
                        <a:tabLst>
                          <a:tab pos="6301105" algn="l"/>
                        </a:tabLst>
                      </a:pP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b="1" dirty="0" smtClean="0">
                          <a:solidFill>
                            <a:srgbClr val="000000"/>
                          </a:solidFill>
                          <a:effectLst/>
                          <a:latin typeface="+mn-ea"/>
                          <a:ea typeface="+mn-ea"/>
                          <a:cs typeface="Times New Roman" panose="02020603050405020304" pitchFamily="18" charset="0"/>
                        </a:rPr>
                        <a:t>→</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altLang="zh-CN" sz="2400" b="1" dirty="0" smtClean="0">
                          <a:solidFill>
                            <a:srgbClr val="000000"/>
                          </a:solidFill>
                          <a:effectLst/>
                          <a:latin typeface="+mn-ea"/>
                          <a:ea typeface="+mn-ea"/>
                          <a:cs typeface="Times New Roman" panose="02020603050405020304" pitchFamily="18" charset="0"/>
                        </a:rPr>
                        <a:t>→</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000000"/>
                          </a:solidFill>
                          <a:effectLst/>
                          <a:latin typeface="+mn-ea"/>
                          <a:ea typeface="+mn-ea"/>
                          <a:cs typeface="Times New Roman" panose="02020603050405020304" pitchFamily="18" charset="0"/>
                        </a:rPr>
                        <a:t>→</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altLang="zh-CN" sz="2400" b="1" dirty="0" smtClean="0">
                          <a:solidFill>
                            <a:srgbClr val="000000"/>
                          </a:solidFill>
                          <a:effectLst/>
                          <a:latin typeface="+mn-ea"/>
                          <a:ea typeface="+mn-ea"/>
                          <a:cs typeface="Times New Roman" panose="02020603050405020304" pitchFamily="18" charset="0"/>
                        </a:rPr>
                        <a:t>→</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rowSpan="2">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加速度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vMerge="1">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大小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rowSpan="2">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vMerge="1">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大小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gridSpan="2">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振子的动能</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gridSpan="2">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弹簧的势能</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gridSpan="2">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系统总能量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523105"/>
          </a:xfrm>
        </p:spPr>
        <p:txBody>
          <a:bodyPr/>
          <a:lstStyle/>
          <a:p>
            <a:pPr indent="457200" hangingPunct="0">
              <a:spcAft>
                <a:spcPts val="0"/>
              </a:spcAft>
              <a:tabLst>
                <a:tab pos="630110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上表我们可以总结出如下各运动参量的变化特点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位移、回复力、加速度三者同步变化，与速度的变化相反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两个转折点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平衡位置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点是位移方向、加速度方向和回复力方向变化的转折点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最大位移处是速度方向变化的转折点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两个过程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向平衡位置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点靠近时：速度变大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远离平衡位置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点时：位移、加速度和回复力变大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2740</Words>
  <Application>WPS 演示</Application>
  <PresentationFormat>自定义</PresentationFormat>
  <Paragraphs>276</Paragraphs>
  <Slides>19</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19</vt:i4>
      </vt:variant>
    </vt:vector>
  </HeadingPairs>
  <TitlesOfParts>
    <vt:vector size="32" baseType="lpstr">
      <vt:lpstr>Arial</vt:lpstr>
      <vt:lpstr>宋体</vt:lpstr>
      <vt:lpstr>Wingdings</vt:lpstr>
      <vt:lpstr>Times New Roman</vt:lpstr>
      <vt:lpstr>楷体</vt:lpstr>
      <vt:lpstr>微软雅黑</vt:lpstr>
      <vt:lpstr>黑体</vt:lpstr>
      <vt:lpstr>仿宋</vt:lpstr>
      <vt:lpstr>Cambria Math</vt:lpstr>
      <vt:lpstr>Book Antiqua</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397</cp:revision>
  <dcterms:created xsi:type="dcterms:W3CDTF">2020-11-06T05:24:00Z</dcterms:created>
  <dcterms:modified xsi:type="dcterms:W3CDTF">2025-06-24T01:34:40Z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A69FC62F5C034B7C86833DBE6B17C499_12</vt:lpwstr>
  </property>
</Properties>
</file>